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95" r:id="rId3"/>
    <p:sldId id="265" r:id="rId4"/>
    <p:sldId id="299" r:id="rId5"/>
    <p:sldId id="298" r:id="rId6"/>
    <p:sldId id="297" r:id="rId7"/>
    <p:sldId id="301" r:id="rId8"/>
    <p:sldId id="305" r:id="rId9"/>
    <p:sldId id="267" r:id="rId10"/>
    <p:sldId id="302" r:id="rId11"/>
    <p:sldId id="303" r:id="rId12"/>
    <p:sldId id="293" r:id="rId13"/>
    <p:sldId id="283" r:id="rId14"/>
    <p:sldId id="270" r:id="rId15"/>
    <p:sldId id="307" r:id="rId16"/>
    <p:sldId id="271" r:id="rId17"/>
    <p:sldId id="272" r:id="rId18"/>
    <p:sldId id="291" r:id="rId19"/>
    <p:sldId id="28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cholarship.h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a.hu/palyazatok/4830/palyazati-dokumentumok#4897" TargetMode="External"/><Relationship Id="rId2" Type="http://schemas.openxmlformats.org/officeDocument/2006/relationships/hyperlink" Target="http://erasmus.uni-obuda.hu/hu/rlapo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utgoing@uni-obuda.h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70158"/>
            <a:ext cx="6376245" cy="1440160"/>
          </a:xfrm>
        </p:spPr>
        <p:txBody>
          <a:bodyPr/>
          <a:lstStyle/>
          <a:p>
            <a:r>
              <a:rPr lang="hu-HU" dirty="0" err="1" smtClean="0"/>
              <a:t>CaMpus</a:t>
            </a:r>
            <a:r>
              <a:rPr lang="hu-HU" dirty="0" smtClean="0"/>
              <a:t> </a:t>
            </a:r>
            <a:r>
              <a:rPr lang="hu-HU" dirty="0" err="1" smtClean="0"/>
              <a:t>Mundi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600" dirty="0" smtClean="0"/>
              <a:t>Ösztöndíj tájékoztató</a:t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2800" cap="none" dirty="0" smtClean="0"/>
              <a:t>Óbudai Egyetem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400" dirty="0" smtClean="0"/>
              <a:t>2018.03.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4574022" cy="23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07674" y="1556792"/>
            <a:ext cx="8229600" cy="64807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2400" dirty="0" smtClean="0"/>
              <a:t>Ösztöndíj: havi összeg, tört hónapra félhavi kerekítés elve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Részképzés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64782"/>
              </p:ext>
            </p:extLst>
          </p:nvPr>
        </p:nvGraphicFramePr>
        <p:xfrm>
          <a:off x="407674" y="2324100"/>
          <a:ext cx="7908742" cy="3967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98665">
                  <a:extLst>
                    <a:ext uri="{9D8B030D-6E8A-4147-A177-3AD203B41FA5}">
                      <a16:colId xmlns:a16="http://schemas.microsoft.com/office/drawing/2014/main" val="4211913348"/>
                    </a:ext>
                  </a:extLst>
                </a:gridCol>
                <a:gridCol w="2210077">
                  <a:extLst>
                    <a:ext uri="{9D8B030D-6E8A-4147-A177-3AD203B41FA5}">
                      <a16:colId xmlns:a16="http://schemas.microsoft.com/office/drawing/2014/main" val="420892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Országok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Szakmai</a:t>
                      </a:r>
                      <a:r>
                        <a:rPr lang="hu-HU" baseline="0" dirty="0" smtClean="0"/>
                        <a:t> gyakorlat</a:t>
                      </a:r>
                      <a:endParaRPr lang="hu-HU" dirty="0" smtClean="0"/>
                    </a:p>
                    <a:p>
                      <a:pPr algn="ctr"/>
                      <a:r>
                        <a:rPr lang="hu-HU" dirty="0" smtClean="0"/>
                        <a:t>2017/2018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5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Magas megélhetésű országok: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Ausztria, Dánia, Egyesült Királyság, Finnország, Franciaország, Írország, Liechtenstein, Norvégia, Olaszország,</a:t>
                      </a:r>
                      <a:r>
                        <a:rPr lang="hu-HU" sz="1600" baseline="0" dirty="0" smtClean="0"/>
                        <a:t> Svédország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72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Közepes megélhetésű országok:</a:t>
                      </a:r>
                    </a:p>
                    <a:p>
                      <a:r>
                        <a:rPr lang="hu-HU" sz="1600" dirty="0" smtClean="0"/>
                        <a:t>Belgium, Ciprus,</a:t>
                      </a:r>
                      <a:r>
                        <a:rPr lang="hu-HU" sz="1600" baseline="0" dirty="0" smtClean="0"/>
                        <a:t> Csehország, Görögország, Hollandia, Horvátország, Izland, Luxemburg, Németország, Portugália, Spanyolország, Szlovénia, Törökország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09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Alacsony</a:t>
                      </a:r>
                      <a:r>
                        <a:rPr lang="hu-HU" sz="1600" b="1" baseline="0" dirty="0" smtClean="0"/>
                        <a:t> megélhetésű országok:</a:t>
                      </a:r>
                    </a:p>
                    <a:p>
                      <a:r>
                        <a:rPr lang="hu-HU" sz="1600" dirty="0" smtClean="0"/>
                        <a:t>Bulgária, Észtország, Lengyelország, Lettország, Litvánia, Macedónia, Málta, Románia,</a:t>
                      </a:r>
                      <a:r>
                        <a:rPr lang="hu-HU" sz="1600" baseline="0" dirty="0" smtClean="0"/>
                        <a:t> Szlovákia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SH országok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350.000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040493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07674" y="1556792"/>
            <a:ext cx="8229600" cy="64807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2400" dirty="0" smtClean="0"/>
              <a:t>Ösztöndíj: havi összeg, tört hónapra félhavi kerekítés elve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Részképzés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27725"/>
              </p:ext>
            </p:extLst>
          </p:nvPr>
        </p:nvGraphicFramePr>
        <p:xfrm>
          <a:off x="611560" y="2132856"/>
          <a:ext cx="7632848" cy="424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99868">
                  <a:extLst>
                    <a:ext uri="{9D8B030D-6E8A-4147-A177-3AD203B41FA5}">
                      <a16:colId xmlns:a16="http://schemas.microsoft.com/office/drawing/2014/main" val="4211913348"/>
                    </a:ext>
                  </a:extLst>
                </a:gridCol>
                <a:gridCol w="2132980">
                  <a:extLst>
                    <a:ext uri="{9D8B030D-6E8A-4147-A177-3AD203B41FA5}">
                      <a16:colId xmlns:a16="http://schemas.microsoft.com/office/drawing/2014/main" val="420892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Országok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Szakmai</a:t>
                      </a:r>
                      <a:r>
                        <a:rPr lang="hu-HU" baseline="0" dirty="0" smtClean="0"/>
                        <a:t> gyakorlat</a:t>
                      </a:r>
                      <a:endParaRPr lang="hu-HU" dirty="0" smtClean="0"/>
                    </a:p>
                    <a:p>
                      <a:pPr algn="ctr"/>
                      <a:r>
                        <a:rPr lang="hu-HU" dirty="0" smtClean="0"/>
                        <a:t>2018/2019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5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Magas megélhetésű országok: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Dánia, Egyesült Királyság, Finnország, Írország, </a:t>
                      </a:r>
                      <a:r>
                        <a:rPr lang="hu-HU" sz="1600" baseline="0" dirty="0" smtClean="0"/>
                        <a:t>Izland, Luxemburg, </a:t>
                      </a:r>
                      <a:r>
                        <a:rPr lang="hu-HU" sz="1600" dirty="0" smtClean="0"/>
                        <a:t>Liechtenstein, Norvégia,</a:t>
                      </a:r>
                      <a:r>
                        <a:rPr lang="hu-HU" sz="1600" baseline="0" dirty="0" smtClean="0"/>
                        <a:t> Svédország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72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Közepes megélhetésű országok:</a:t>
                      </a:r>
                    </a:p>
                    <a:p>
                      <a:r>
                        <a:rPr lang="hu-HU" sz="1600" dirty="0" smtClean="0"/>
                        <a:t>Ausztria, Belgium, Ciprus, Franciaország,</a:t>
                      </a:r>
                      <a:r>
                        <a:rPr lang="hu-HU" sz="1600" baseline="0" dirty="0" smtClean="0"/>
                        <a:t> Görögország, Hollandia, </a:t>
                      </a:r>
                      <a:r>
                        <a:rPr lang="hu-HU" sz="1600" dirty="0" smtClean="0"/>
                        <a:t>Málta, </a:t>
                      </a:r>
                      <a:r>
                        <a:rPr lang="hu-HU" sz="1600" baseline="0" dirty="0" smtClean="0"/>
                        <a:t>Németország, </a:t>
                      </a:r>
                      <a:r>
                        <a:rPr lang="hu-HU" sz="1600" dirty="0" smtClean="0"/>
                        <a:t>Olaszország, </a:t>
                      </a:r>
                      <a:r>
                        <a:rPr lang="hu-HU" sz="1600" baseline="0" dirty="0" smtClean="0"/>
                        <a:t>Portugália, Spanyolország, 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09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Alacsony</a:t>
                      </a:r>
                      <a:r>
                        <a:rPr lang="hu-HU" sz="1600" b="1" baseline="0" dirty="0" smtClean="0"/>
                        <a:t> megélhetésű országok:</a:t>
                      </a:r>
                    </a:p>
                    <a:p>
                      <a:r>
                        <a:rPr lang="hu-HU" sz="1600" dirty="0" smtClean="0"/>
                        <a:t>Bulgária, </a:t>
                      </a:r>
                      <a:r>
                        <a:rPr lang="hu-HU" sz="1600" baseline="0" dirty="0" smtClean="0"/>
                        <a:t>Csehország,</a:t>
                      </a:r>
                      <a:r>
                        <a:rPr lang="hu-HU" sz="1600" dirty="0" smtClean="0"/>
                        <a:t> Észtország, </a:t>
                      </a:r>
                      <a:r>
                        <a:rPr lang="hu-HU" sz="1600" baseline="0" dirty="0" smtClean="0"/>
                        <a:t>Horvátország, </a:t>
                      </a:r>
                      <a:r>
                        <a:rPr lang="hu-HU" sz="1600" dirty="0" smtClean="0"/>
                        <a:t>Lengyelország, Lettország, Litvánia, Macedónia,, Románia,</a:t>
                      </a:r>
                      <a:r>
                        <a:rPr lang="hu-HU" sz="1600" baseline="0" dirty="0" smtClean="0"/>
                        <a:t> Szlovákia, Szlovénia, Törökország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SH országok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350.000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040493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647620"/>
              </p:ext>
            </p:extLst>
          </p:nvPr>
        </p:nvGraphicFramePr>
        <p:xfrm>
          <a:off x="827584" y="1435101"/>
          <a:ext cx="4176464" cy="5263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42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távolság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Utazási átalány 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100 – 299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18 000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300 – 399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25 000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400 – 499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30 000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500 – 699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45 000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700 – 999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55 000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1000 – 1299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65 000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1300 – 1499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75 000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1500 – 1 999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90 000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2 000 – 2 999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110 000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3 000 – 3 999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160 000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4 000 – 7 999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246 000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267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>
                          <a:solidFill>
                            <a:sysClr val="windowText" lastClr="000000"/>
                          </a:solidFill>
                          <a:effectLst/>
                        </a:rPr>
                        <a:t>8 000 – 19 999 km</a:t>
                      </a:r>
                      <a:endParaRPr lang="hu-HU" sz="1400" u="none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330 000 Ft</a:t>
                      </a:r>
                      <a:endParaRPr lang="hu-HU" sz="14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331640" y="692696"/>
            <a:ext cx="5194920" cy="553739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Részképzés és szakmai gyakorlat esetén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461530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Útiköltség támogatás SH országokba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 smtClean="0"/>
              <a:t>Részképzés: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Tavaszi forduló:	2018. március 30. (2018/2019. tanévre)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Őszi forduló:	várhatóan 2018. szeptember vége. (2018/2019/2. félévre)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hu-HU" sz="2000" dirty="0" smtClean="0"/>
          </a:p>
          <a:p>
            <a:pPr>
              <a:spcAft>
                <a:spcPts val="600"/>
              </a:spcAft>
            </a:pPr>
            <a:r>
              <a:rPr lang="hu-HU" sz="2400" dirty="0" smtClean="0"/>
              <a:t>Szakmai gyakorlat:   folyamatos!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400" dirty="0" smtClean="0"/>
              <a:t>	- </a:t>
            </a:r>
            <a:r>
              <a:rPr lang="hu-HU" sz="2000" dirty="0" smtClean="0"/>
              <a:t>Tavaszi forduló:  2018. március 30. </a:t>
            </a:r>
            <a:r>
              <a:rPr lang="hu-HU" sz="2000" dirty="0"/>
              <a:t>(</a:t>
            </a:r>
            <a:r>
              <a:rPr lang="hu-HU" sz="2000" dirty="0" smtClean="0"/>
              <a:t>2017/2018. </a:t>
            </a:r>
            <a:r>
              <a:rPr lang="hu-HU" sz="2000" dirty="0"/>
              <a:t>tanévre</a:t>
            </a:r>
            <a:r>
              <a:rPr lang="hu-HU" sz="2000" dirty="0" smtClean="0"/>
              <a:t>)</a:t>
            </a:r>
            <a:endParaRPr lang="hu-HU" sz="20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hu-HU" sz="2000" dirty="0" smtClean="0"/>
              <a:t>Utána folyamatos</a:t>
            </a: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507288" cy="553739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 pályázati határidők</a:t>
            </a:r>
            <a:endParaRPr lang="hu-HU" sz="24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u-HU" sz="2600" dirty="0" smtClean="0"/>
              <a:t>Pályázati felület: </a:t>
            </a:r>
            <a:r>
              <a:rPr lang="hu-HU" sz="2600" dirty="0" smtClean="0">
                <a:hlinkClick r:id="rId2"/>
              </a:rPr>
              <a:t>www.scholarship.hu</a:t>
            </a:r>
            <a:r>
              <a:rPr lang="hu-HU" sz="2600" dirty="0" smtClean="0"/>
              <a:t> </a:t>
            </a:r>
          </a:p>
          <a:p>
            <a:pPr marL="0" indent="0" algn="ctr">
              <a:spcAft>
                <a:spcPts val="600"/>
              </a:spcAft>
              <a:buNone/>
            </a:pPr>
            <a:endParaRPr lang="hu-HU" sz="26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7505" y="44624"/>
            <a:ext cx="6768752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 pályázat benyújtása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90" y="1916832"/>
            <a:ext cx="826326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457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1800" dirty="0" smtClean="0"/>
              <a:t>Feltöltendő mellékletek:</a:t>
            </a:r>
          </a:p>
          <a:p>
            <a:pPr lvl="0">
              <a:spcAft>
                <a:spcPts val="600"/>
              </a:spcAft>
            </a:pPr>
            <a:r>
              <a:rPr lang="hu-HU" sz="1800" dirty="0" smtClean="0"/>
              <a:t>Szaktanári </a:t>
            </a:r>
            <a:r>
              <a:rPr lang="hu-HU" sz="1800" dirty="0"/>
              <a:t>ajánlás és intézményi jóváhagyás (szakvezető vagy tanszékvezető/intézetvezető és a nemzetközi kapcsolatokért felelős szervezeti egység jóváhagyása) (minta);</a:t>
            </a:r>
          </a:p>
          <a:p>
            <a:pPr lvl="0">
              <a:spcAft>
                <a:spcPts val="600"/>
              </a:spcAft>
            </a:pPr>
            <a:r>
              <a:rPr lang="hu-HU" sz="1800" dirty="0"/>
              <a:t>Tanulmányi Osztály által kiadott </a:t>
            </a:r>
            <a:r>
              <a:rPr lang="hu-HU" sz="1800" dirty="0" err="1" smtClean="0">
                <a:solidFill>
                  <a:srgbClr val="FF0000"/>
                </a:solidFill>
              </a:rPr>
              <a:t>Transcript</a:t>
            </a:r>
            <a:r>
              <a:rPr lang="hu-HU" sz="1800" dirty="0" smtClean="0">
                <a:solidFill>
                  <a:srgbClr val="FF0000"/>
                </a:solidFill>
              </a:rPr>
              <a:t> of Records</a:t>
            </a:r>
            <a:r>
              <a:rPr lang="hu-HU" sz="1800" dirty="0" smtClean="0"/>
              <a:t> </a:t>
            </a:r>
            <a:r>
              <a:rPr lang="hu-HU" sz="1800" dirty="0"/>
              <a:t>a hallgató tanulmányainak féléves adatairól, melyen szerepel az összesített korrigált kreditindex;</a:t>
            </a:r>
          </a:p>
          <a:p>
            <a:pPr lvl="0">
              <a:spcAft>
                <a:spcPts val="600"/>
              </a:spcAft>
            </a:pPr>
            <a:r>
              <a:rPr lang="hu-HU" sz="1800" dirty="0"/>
              <a:t>A kitöltött és aláírt </a:t>
            </a:r>
            <a:r>
              <a:rPr lang="hu-HU" sz="1800" dirty="0">
                <a:solidFill>
                  <a:srgbClr val="FF0000"/>
                </a:solidFill>
              </a:rPr>
              <a:t>motivációs levél és tanulmányi terv / </a:t>
            </a:r>
            <a:r>
              <a:rPr lang="hu-HU" sz="1800" dirty="0" smtClean="0">
                <a:solidFill>
                  <a:srgbClr val="FF0000"/>
                </a:solidFill>
              </a:rPr>
              <a:t>munkaterv</a:t>
            </a:r>
            <a:r>
              <a:rPr lang="hu-HU" sz="1800" dirty="0" smtClean="0"/>
              <a:t> (minta);</a:t>
            </a:r>
            <a:endParaRPr lang="hu-HU" sz="1800" dirty="0"/>
          </a:p>
          <a:p>
            <a:pPr lvl="0">
              <a:spcAft>
                <a:spcPts val="600"/>
              </a:spcAft>
            </a:pPr>
            <a:r>
              <a:rPr lang="hu-HU" sz="1800" dirty="0"/>
              <a:t>A tanulmányok </a:t>
            </a:r>
            <a:r>
              <a:rPr lang="hu-HU" sz="1800" dirty="0">
                <a:solidFill>
                  <a:srgbClr val="FF0000"/>
                </a:solidFill>
              </a:rPr>
              <a:t>nyelvének</a:t>
            </a:r>
            <a:r>
              <a:rPr lang="hu-HU" sz="1800" dirty="0"/>
              <a:t>/nyelveinek megfelelő </a:t>
            </a:r>
            <a:r>
              <a:rPr lang="hu-HU" sz="1800" dirty="0">
                <a:solidFill>
                  <a:srgbClr val="FF0000"/>
                </a:solidFill>
              </a:rPr>
              <a:t>ismeretét igazoló </a:t>
            </a:r>
            <a:r>
              <a:rPr lang="hu-HU" sz="1800" dirty="0"/>
              <a:t>dokumentum: legalább B2 szintű (középfokú), komplex nyelvvizsga-bizonyítvány(ok) vagy más, hitelt érdemlő igazolás a legalább B2 szintű (középfokú), komplex nyelvtudás(ok) meglétéről </a:t>
            </a:r>
            <a:r>
              <a:rPr lang="hu-HU" sz="1800" dirty="0" smtClean="0"/>
              <a:t>         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hu-HU" sz="1600" i="1" dirty="0" smtClean="0"/>
              <a:t>(</a:t>
            </a:r>
            <a:r>
              <a:rPr lang="hu-HU" sz="1600" i="1" dirty="0"/>
              <a:t>h</a:t>
            </a:r>
            <a:r>
              <a:rPr lang="hu-HU" sz="1600" i="1" dirty="0" smtClean="0"/>
              <a:t>a </a:t>
            </a:r>
            <a:r>
              <a:rPr lang="hu-HU" sz="1600" i="1" dirty="0"/>
              <a:t>fogadó </a:t>
            </a:r>
            <a:r>
              <a:rPr lang="hu-HU" sz="1600" i="1" dirty="0" smtClean="0"/>
              <a:t>egyetem </a:t>
            </a:r>
            <a:r>
              <a:rPr lang="hu-HU" sz="1600" i="1" dirty="0"/>
              <a:t>ettől eltérő nyelvi követelményeket </a:t>
            </a:r>
            <a:r>
              <a:rPr lang="hu-HU" sz="1600" i="1" dirty="0" smtClean="0"/>
              <a:t>támaszt, </a:t>
            </a:r>
            <a:r>
              <a:rPr lang="hu-HU" sz="1600" i="1" dirty="0"/>
              <a:t>akkor az az irányadó!); </a:t>
            </a:r>
            <a:endParaRPr lang="hu-HU" sz="1600" i="1" dirty="0" smtClean="0"/>
          </a:p>
          <a:p>
            <a:pPr lvl="0">
              <a:spcAft>
                <a:spcPts val="600"/>
              </a:spcAft>
            </a:pPr>
            <a:r>
              <a:rPr lang="hu-HU" sz="1800" i="1" dirty="0">
                <a:hlinkClick r:id="rId2"/>
              </a:rPr>
              <a:t>http://</a:t>
            </a:r>
            <a:r>
              <a:rPr lang="hu-HU" sz="1800" i="1" dirty="0" smtClean="0">
                <a:hlinkClick r:id="rId2"/>
              </a:rPr>
              <a:t>erasmus.uni-obuda.hu/hu/rlapok</a:t>
            </a:r>
            <a:r>
              <a:rPr lang="hu-HU" sz="1800" i="1" dirty="0" smtClean="0"/>
              <a:t> </a:t>
            </a:r>
          </a:p>
          <a:p>
            <a:pPr lvl="0">
              <a:spcAft>
                <a:spcPts val="600"/>
              </a:spcAft>
            </a:pPr>
            <a:r>
              <a:rPr lang="hu-HU" sz="1800" dirty="0"/>
              <a:t> </a:t>
            </a:r>
            <a:r>
              <a:rPr lang="hu-HU" sz="1800" dirty="0">
                <a:hlinkClick r:id="rId3"/>
              </a:rPr>
              <a:t>http://www.tka.hu/palyazatok/4830/palyazati-dokumentumok#4897</a:t>
            </a:r>
            <a:r>
              <a:rPr lang="hu-HU" sz="1800" dirty="0"/>
              <a:t> oldalról (+GYIK)</a:t>
            </a:r>
            <a:endParaRPr lang="hu-HU" sz="1800" i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7505" y="44624"/>
            <a:ext cx="6768752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 pályázat benyújtása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hu-HU" sz="1600" dirty="0" smtClean="0">
                <a:solidFill>
                  <a:srgbClr val="FF0000"/>
                </a:solidFill>
              </a:rPr>
              <a:t>OTDK</a:t>
            </a:r>
            <a:r>
              <a:rPr lang="hu-HU" sz="1600" dirty="0">
                <a:solidFill>
                  <a:srgbClr val="FF0000"/>
                </a:solidFill>
              </a:rPr>
              <a:t>, TDK 1-3. helyezés vagy különdíj</a:t>
            </a:r>
            <a:r>
              <a:rPr lang="hu-HU" sz="1600" dirty="0"/>
              <a:t> esetén igazolás; tudományos munka vagy azzal egyenértékű kutatási témában létrehozott alkotás (szakmailag elismert kiadványban publikációs tevékenység, tudományos cikk) elérhetősége (linkje), vagy nemzetközi szakmai konferencián előadás megtartására vonatkozó </a:t>
            </a:r>
            <a:r>
              <a:rPr lang="hu-HU" sz="1600" dirty="0">
                <a:solidFill>
                  <a:srgbClr val="FF0000"/>
                </a:solidFill>
              </a:rPr>
              <a:t>oklevél</a:t>
            </a:r>
            <a:r>
              <a:rPr lang="hu-HU" sz="1600" dirty="0"/>
              <a:t> vagy igazolás, nemzetközi szintű versenyen elért helyezésről vagy különdíjról igazolás;</a:t>
            </a:r>
          </a:p>
          <a:p>
            <a:pPr lvl="0">
              <a:spcAft>
                <a:spcPts val="600"/>
              </a:spcAft>
            </a:pPr>
            <a:r>
              <a:rPr lang="hu-HU" sz="1600" dirty="0"/>
              <a:t>A jelenlegi tanulmányokhoz kapcsolódó egyéb kiemelkedő tudományos, művészeti és sporttevékenység igazolása;</a:t>
            </a:r>
          </a:p>
          <a:p>
            <a:pPr lvl="0">
              <a:spcAft>
                <a:spcPts val="600"/>
              </a:spcAft>
            </a:pPr>
            <a:r>
              <a:rPr lang="hu-HU" sz="1600" dirty="0">
                <a:solidFill>
                  <a:srgbClr val="FF0000"/>
                </a:solidFill>
              </a:rPr>
              <a:t>Egyéb közéleti tevékenység</a:t>
            </a:r>
            <a:r>
              <a:rPr lang="hu-HU" sz="1600" dirty="0"/>
              <a:t> igazolása (pl. külföldi hallgatók </a:t>
            </a:r>
            <a:r>
              <a:rPr lang="hu-HU" sz="1600" dirty="0" err="1"/>
              <a:t>mentorálása</a:t>
            </a:r>
            <a:r>
              <a:rPr lang="hu-HU" sz="1600" dirty="0"/>
              <a:t>, mobilitási órán történő előadás, HÖK, ESN, egyéb nemzetközi hallgatói szervezetben betöltött tagság stb</a:t>
            </a:r>
            <a:r>
              <a:rPr lang="hu-HU" sz="1600" dirty="0" smtClean="0"/>
              <a:t>.) (minta);</a:t>
            </a:r>
            <a:endParaRPr lang="hu-HU" sz="1600" dirty="0"/>
          </a:p>
          <a:p>
            <a:pPr lvl="0">
              <a:spcAft>
                <a:spcPts val="600"/>
              </a:spcAft>
            </a:pPr>
            <a:r>
              <a:rPr lang="hu-HU" sz="1600" dirty="0"/>
              <a:t>Szociális kiegészítő támogatásra való jogosultság esetén hivatalos igazolás (minta);</a:t>
            </a:r>
          </a:p>
          <a:p>
            <a:pPr lvl="0">
              <a:spcAft>
                <a:spcPts val="600"/>
              </a:spcAft>
            </a:pPr>
            <a:r>
              <a:rPr lang="hu-HU" sz="1600" dirty="0"/>
              <a:t>Tartósan beteg vagy fogyatékkal élő hallgatók 3 hónapnál nem régebbi kórtörténeti összefoglalója, vagy krónikus betegség esetén a betegség megállapításának igazolása;</a:t>
            </a:r>
          </a:p>
          <a:p>
            <a:pPr lvl="0">
              <a:spcAft>
                <a:spcPts val="600"/>
              </a:spcAft>
            </a:pPr>
            <a:r>
              <a:rPr lang="hu-HU" sz="1600" dirty="0"/>
              <a:t>Egyéb, a pályázat szempontjából fontosnak tartott </a:t>
            </a:r>
            <a:r>
              <a:rPr lang="hu-HU" sz="1600" dirty="0" smtClean="0"/>
              <a:t>dokumentumok;</a:t>
            </a:r>
          </a:p>
          <a:p>
            <a:pPr lvl="0">
              <a:spcAft>
                <a:spcPts val="600"/>
              </a:spcAft>
            </a:pPr>
            <a:r>
              <a:rPr lang="hu-HU" sz="1600" dirty="0" smtClean="0">
                <a:solidFill>
                  <a:srgbClr val="FF0000"/>
                </a:solidFill>
              </a:rPr>
              <a:t>Kinyomtatott, aláírt, feltöltött pályázati adatlap</a:t>
            </a:r>
            <a:endParaRPr lang="hu-HU" sz="1600" dirty="0"/>
          </a:p>
          <a:p>
            <a:pPr lvl="0">
              <a:spcAft>
                <a:spcPts val="600"/>
              </a:spcAft>
            </a:pPr>
            <a:r>
              <a:rPr lang="hu-HU" sz="1600" dirty="0" err="1" smtClean="0"/>
              <a:t>Freemoovereknél</a:t>
            </a:r>
            <a:r>
              <a:rPr lang="hu-HU" sz="1600" dirty="0" smtClean="0"/>
              <a:t> az intézmény </a:t>
            </a:r>
            <a:r>
              <a:rPr lang="hu-HU" sz="1600" dirty="0" smtClean="0">
                <a:solidFill>
                  <a:srgbClr val="FF0000"/>
                </a:solidFill>
              </a:rPr>
              <a:t>fogadó nyilatkozata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6876256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 pályázat benyújtása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412776"/>
            <a:ext cx="2592288" cy="468051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hu-HU" sz="2600" dirty="0" smtClean="0"/>
              <a:t>Részképzés és szakmai gyakorlat:</a:t>
            </a:r>
          </a:p>
          <a:p>
            <a:pPr marL="365125" lvl="1">
              <a:spcAft>
                <a:spcPts val="600"/>
              </a:spcAft>
            </a:pPr>
            <a:r>
              <a:rPr lang="hu-HU" sz="2200" dirty="0" smtClean="0"/>
              <a:t>Formai bírálat: OE</a:t>
            </a:r>
          </a:p>
          <a:p>
            <a:pPr marL="365125" lvl="1">
              <a:spcAft>
                <a:spcPts val="600"/>
              </a:spcAft>
            </a:pPr>
            <a:r>
              <a:rPr lang="hu-HU" sz="2200" dirty="0" smtClean="0"/>
              <a:t>Tartalmi bírálat: OE</a:t>
            </a:r>
          </a:p>
          <a:p>
            <a:pPr marL="365125" lvl="1">
              <a:spcAft>
                <a:spcPts val="600"/>
              </a:spcAft>
            </a:pPr>
            <a:r>
              <a:rPr lang="hu-HU" sz="2200" dirty="0" smtClean="0"/>
              <a:t>Rangsorolás és döntés: Tempus Közalapítvány</a:t>
            </a:r>
          </a:p>
          <a:p>
            <a:pPr marL="365125" lvl="1">
              <a:spcAft>
                <a:spcPts val="600"/>
              </a:spcAft>
            </a:pPr>
            <a:r>
              <a:rPr lang="hu-HU" sz="2200" dirty="0" smtClean="0"/>
              <a:t>Erasmus+ önfinanszírozó státusz!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 bírálat</a:t>
            </a:r>
            <a:endParaRPr lang="hu-HU" dirty="0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771808"/>
              </p:ext>
            </p:extLst>
          </p:nvPr>
        </p:nvGraphicFramePr>
        <p:xfrm>
          <a:off x="3131840" y="1703288"/>
          <a:ext cx="5688632" cy="4318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3618197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015218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Szempont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Pontszám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0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Tanulmányi átlag</a:t>
                      </a:r>
                      <a:r>
                        <a:rPr lang="hu-HU" baseline="0" dirty="0" smtClean="0"/>
                        <a:t> a s</a:t>
                      </a:r>
                      <a:r>
                        <a:rPr lang="hu-HU" dirty="0" smtClean="0"/>
                        <a:t>zakátlaghoz viszonyítva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Max 50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7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Motiváció és munkaterv minősége és tartalma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Max 30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8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Tanulmányok</a:t>
                      </a:r>
                      <a:r>
                        <a:rPr lang="hu-HU" baseline="0" dirty="0" smtClean="0"/>
                        <a:t> alatt végzett kiemelkedő tudományos, művészeti vagy sporttevékenység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Max 5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96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Nyelvvizsgák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Max 5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595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Egyéb szakmai vagy közéleti tevékenység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Max 3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9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Promóciós tevékenység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Max 2</a:t>
                      </a:r>
                      <a:r>
                        <a:rPr lang="hu-HU" baseline="0" dirty="0" smtClean="0"/>
                        <a:t>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61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Korábbi mobilitás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Max 5 pont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936422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hu-HU" sz="2800" dirty="0" smtClean="0"/>
              <a:t>Országos ranglista kialakítása</a:t>
            </a:r>
          </a:p>
          <a:p>
            <a:pPr lvl="0">
              <a:spcAft>
                <a:spcPts val="600"/>
              </a:spcAft>
            </a:pPr>
            <a:r>
              <a:rPr lang="hu-HU" sz="2800" dirty="0" smtClean="0"/>
              <a:t>TKA Kuratórium döntés: ~ a beadási határidőt követő 2 hónapon belül</a:t>
            </a:r>
          </a:p>
          <a:p>
            <a:pPr lvl="0">
              <a:spcAft>
                <a:spcPts val="600"/>
              </a:spcAft>
            </a:pPr>
            <a:r>
              <a:rPr lang="hu-HU" sz="2800" dirty="0" smtClean="0"/>
              <a:t>Támogatási szerződések megkötése: ~+2 hét</a:t>
            </a:r>
          </a:p>
          <a:p>
            <a:pPr lvl="0">
              <a:spcAft>
                <a:spcPts val="600"/>
              </a:spcAft>
            </a:pPr>
            <a:r>
              <a:rPr lang="hu-HU" sz="2800" dirty="0" smtClean="0"/>
              <a:t>Ösztöndíj utalása: ~+2 hét</a:t>
            </a:r>
          </a:p>
          <a:p>
            <a:pPr lvl="0">
              <a:spcAft>
                <a:spcPts val="600"/>
              </a:spcAft>
            </a:pPr>
            <a:endParaRPr lang="hu-HU" sz="2800" dirty="0"/>
          </a:p>
          <a:p>
            <a:pPr lvl="0">
              <a:spcAft>
                <a:spcPts val="600"/>
              </a:spcAft>
            </a:pPr>
            <a:r>
              <a:rPr lang="hu-HU" sz="2800" dirty="0" smtClean="0"/>
              <a:t>Részvétel: képzési </a:t>
            </a:r>
            <a:r>
              <a:rPr lang="hu-HU" sz="2800" dirty="0"/>
              <a:t>szintenként </a:t>
            </a:r>
            <a:r>
              <a:rPr lang="hu-HU" sz="2800" dirty="0" err="1"/>
              <a:t>max</a:t>
            </a:r>
            <a:r>
              <a:rPr lang="hu-HU" sz="2800" dirty="0"/>
              <a:t>. 12 hónap (</a:t>
            </a:r>
            <a:r>
              <a:rPr lang="hu-HU" sz="2800" dirty="0" smtClean="0"/>
              <a:t>Erasmus+ </a:t>
            </a:r>
            <a:r>
              <a:rPr lang="hu-HU" sz="2800" dirty="0"/>
              <a:t>időtartam!)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340769"/>
            <a:ext cx="8507288" cy="648072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Szerződéskötés, ösztöndíj utalása</a:t>
            </a:r>
            <a:endParaRPr lang="hu-HU" sz="28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09150" y="1772816"/>
            <a:ext cx="8077650" cy="4248473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2800" dirty="0" smtClean="0"/>
              <a:t>Mobilitási Osztály</a:t>
            </a:r>
          </a:p>
          <a:p>
            <a:pPr marL="0" indent="0">
              <a:spcAft>
                <a:spcPts val="600"/>
              </a:spcAft>
              <a:buNone/>
            </a:pPr>
            <a:endParaRPr lang="hu-HU" sz="28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2800" dirty="0" smtClean="0"/>
              <a:t>Tanulmányi: Petró Julianna (</a:t>
            </a:r>
            <a:r>
              <a:rPr lang="hu-HU" sz="2800" dirty="0" smtClean="0">
                <a:hlinkClick r:id="rId2"/>
              </a:rPr>
              <a:t>outgoing@uni-obuda.hu</a:t>
            </a:r>
            <a:r>
              <a:rPr lang="hu-HU" sz="2800" dirty="0" smtClean="0"/>
              <a:t> 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800" dirty="0" smtClean="0"/>
              <a:t>Szakmai gyakorlat: Szabó Ervin (</a:t>
            </a:r>
            <a:r>
              <a:rPr lang="hu-HU" sz="2800" dirty="0" smtClean="0">
                <a:hlinkClick r:id="rId2"/>
              </a:rPr>
              <a:t>outgoing@uni-obuda.hu</a:t>
            </a:r>
            <a:r>
              <a:rPr lang="hu-HU" sz="2800" dirty="0" smtClean="0"/>
              <a:t>)</a:t>
            </a:r>
          </a:p>
          <a:p>
            <a:pPr marL="0" indent="0">
              <a:spcAft>
                <a:spcPts val="600"/>
              </a:spcAft>
              <a:buNone/>
            </a:pPr>
            <a:endParaRPr lang="hu-HU" sz="28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hu-HU" sz="2800" dirty="0" smtClean="0"/>
              <a:t>Kari koordinátorok</a:t>
            </a:r>
          </a:p>
          <a:p>
            <a:pPr marL="0" lvl="0" indent="0">
              <a:spcAft>
                <a:spcPts val="600"/>
              </a:spcAft>
              <a:buNone/>
            </a:pPr>
            <a:endParaRPr lang="hu-HU" sz="2800" dirty="0" smtClean="0"/>
          </a:p>
          <a:p>
            <a:pPr marL="0" lvl="0" indent="0">
              <a:spcAft>
                <a:spcPts val="600"/>
              </a:spcAft>
              <a:buNone/>
            </a:pPr>
            <a:r>
              <a:rPr lang="hu-HU" sz="2800" dirty="0" smtClean="0"/>
              <a:t>Dr. Marosi Ildikó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 err="1"/>
              <a:t>m</a:t>
            </a:r>
            <a:r>
              <a:rPr lang="hu-HU" sz="2000" dirty="0" err="1" smtClean="0"/>
              <a:t>arosi.ildiko</a:t>
            </a:r>
            <a:r>
              <a:rPr lang="hu-HU" sz="2000" dirty="0" smtClean="0"/>
              <a:t>@</a:t>
            </a:r>
            <a:r>
              <a:rPr lang="hu-HU" sz="2000" dirty="0" err="1" smtClean="0"/>
              <a:t>kgk.uni-obuda.hu</a:t>
            </a:r>
            <a:endParaRPr lang="hu-HU" sz="2000" dirty="0" smtClean="0"/>
          </a:p>
          <a:p>
            <a:pPr marL="0" indent="0">
              <a:spcAft>
                <a:spcPts val="600"/>
              </a:spcAft>
              <a:buNone/>
            </a:pPr>
            <a:endParaRPr lang="hu-HU" sz="1400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400" dirty="0"/>
          </a:p>
          <a:p>
            <a:pPr marL="0" lvl="0" indent="0">
              <a:spcAft>
                <a:spcPts val="600"/>
              </a:spcAft>
              <a:buNone/>
            </a:pPr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- segítők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projekt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813767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Campus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Mundi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Kiválósági Program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felsőoktatási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mobilitás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hu-HU" sz="2400" dirty="0" smtClean="0"/>
          </a:p>
          <a:p>
            <a:pPr>
              <a:spcAft>
                <a:spcPts val="600"/>
              </a:spcAft>
            </a:pPr>
            <a:r>
              <a:rPr lang="hu-HU" sz="2400" dirty="0" smtClean="0"/>
              <a:t>Hallgatói mobilitás: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Részképzés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Szakmai gyakorlat</a:t>
            </a:r>
          </a:p>
          <a:p>
            <a:pPr lvl="1">
              <a:spcAft>
                <a:spcPts val="600"/>
              </a:spcAft>
            </a:pPr>
            <a:r>
              <a:rPr lang="hu-HU" dirty="0" smtClean="0"/>
              <a:t>Friss diplomás szakmai gyakorlat</a:t>
            </a:r>
            <a:endParaRPr lang="hu-HU" sz="2000" dirty="0" smtClean="0"/>
          </a:p>
          <a:p>
            <a:pPr marL="0" lvl="1" indent="0">
              <a:spcAft>
                <a:spcPts val="600"/>
              </a:spcAft>
              <a:buNone/>
            </a:pPr>
            <a:endParaRPr lang="hu-HU" sz="2400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88" y="2348879"/>
            <a:ext cx="4176464" cy="4176464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err="1" smtClean="0"/>
              <a:t>KÖSZÖNjük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3" y="3212976"/>
            <a:ext cx="481582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24020" y="1484784"/>
            <a:ext cx="8229600" cy="1095709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2000" dirty="0"/>
              <a:t>M</a:t>
            </a:r>
            <a:r>
              <a:rPr lang="hu-HU" sz="2000" dirty="0" smtClean="0"/>
              <a:t>eglévő partneregyetem pályázható: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Erasmus+ partneregyetem (E+ önfinanszírozó státusz)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Kreditmobilitás partneregyetemeink 2018/2019 tanévben: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Részképzés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30116"/>
              </p:ext>
            </p:extLst>
          </p:nvPr>
        </p:nvGraphicFramePr>
        <p:xfrm>
          <a:off x="961258" y="2996952"/>
          <a:ext cx="6635078" cy="304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11374">
                  <a:extLst>
                    <a:ext uri="{9D8B030D-6E8A-4147-A177-3AD203B41FA5}">
                      <a16:colId xmlns:a16="http://schemas.microsoft.com/office/drawing/2014/main" val="3118768759"/>
                    </a:ext>
                  </a:extLst>
                </a:gridCol>
                <a:gridCol w="1351497">
                  <a:extLst>
                    <a:ext uri="{9D8B030D-6E8A-4147-A177-3AD203B41FA5}">
                      <a16:colId xmlns:a16="http://schemas.microsoft.com/office/drawing/2014/main" val="2704693943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322572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Egyetem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Kar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Universidad</a:t>
                      </a:r>
                      <a:r>
                        <a:rPr lang="hu-HU" sz="1600" dirty="0" smtClean="0"/>
                        <a:t> </a:t>
                      </a:r>
                      <a:r>
                        <a:rPr lang="hu-HU" sz="1600" dirty="0" err="1" smtClean="0"/>
                        <a:t>Nacional</a:t>
                      </a:r>
                      <a:r>
                        <a:rPr lang="hu-HU" sz="1600" dirty="0" smtClean="0"/>
                        <a:t> Del </a:t>
                      </a:r>
                      <a:r>
                        <a:rPr lang="hu-HU" sz="1600" dirty="0" err="1" smtClean="0"/>
                        <a:t>Litoral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Argentína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NIK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Tsinghua</a:t>
                      </a:r>
                      <a:r>
                        <a:rPr lang="hu-HU" sz="1600" baseline="0" dirty="0" smtClean="0"/>
                        <a:t> University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Kína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NIK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3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University of </a:t>
                      </a:r>
                      <a:r>
                        <a:rPr lang="hu-HU" sz="1600" dirty="0" err="1" smtClean="0"/>
                        <a:t>Ghana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Ghána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KGK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7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Ben-Gurion University of </a:t>
                      </a:r>
                      <a:r>
                        <a:rPr lang="hu-HU" sz="1600" dirty="0" err="1" smtClean="0"/>
                        <a:t>the</a:t>
                      </a:r>
                      <a:r>
                        <a:rPr lang="hu-HU" sz="1600" baseline="0" dirty="0" smtClean="0"/>
                        <a:t> </a:t>
                      </a:r>
                      <a:r>
                        <a:rPr lang="hu-HU" sz="1600" baseline="0" dirty="0" err="1" smtClean="0"/>
                        <a:t>Negev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Israel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KVK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19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University of </a:t>
                      </a:r>
                      <a:r>
                        <a:rPr lang="hu-HU" sz="1600" dirty="0" err="1" smtClean="0"/>
                        <a:t>Danang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Vietnám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NIK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4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University of </a:t>
                      </a:r>
                      <a:r>
                        <a:rPr lang="hu-HU" sz="1600" dirty="0" err="1" smtClean="0"/>
                        <a:t>Novi</a:t>
                      </a:r>
                      <a:r>
                        <a:rPr lang="hu-HU" sz="1600" dirty="0" smtClean="0"/>
                        <a:t> </a:t>
                      </a:r>
                      <a:r>
                        <a:rPr lang="hu-HU" sz="1600" dirty="0" err="1" smtClean="0"/>
                        <a:t>Sad</a:t>
                      </a:r>
                      <a:r>
                        <a:rPr lang="hu-HU" sz="1600" dirty="0" smtClean="0"/>
                        <a:t>,</a:t>
                      </a:r>
                      <a:r>
                        <a:rPr lang="hu-HU" sz="1600" baseline="0" dirty="0" smtClean="0"/>
                        <a:t> University </a:t>
                      </a:r>
                      <a:r>
                        <a:rPr lang="hu-HU" sz="1600" baseline="0" dirty="0" err="1" smtClean="0"/>
                        <a:t>Educons</a:t>
                      </a:r>
                      <a:r>
                        <a:rPr lang="hu-HU" sz="1600" baseline="0" dirty="0" smtClean="0"/>
                        <a:t>, </a:t>
                      </a:r>
                      <a:r>
                        <a:rPr lang="hu-HU" sz="1600" baseline="0" dirty="0" err="1" smtClean="0"/>
                        <a:t>Subotica</a:t>
                      </a:r>
                      <a:r>
                        <a:rPr lang="hu-HU" sz="1600" baseline="0" dirty="0" smtClean="0"/>
                        <a:t> </a:t>
                      </a:r>
                      <a:r>
                        <a:rPr lang="hu-HU" sz="1600" baseline="0" dirty="0" err="1" smtClean="0"/>
                        <a:t>Tech</a:t>
                      </a:r>
                      <a:r>
                        <a:rPr lang="hu-HU" sz="1600" baseline="0" dirty="0" smtClean="0"/>
                        <a:t>, University of </a:t>
                      </a:r>
                      <a:r>
                        <a:rPr lang="hu-HU" sz="1600" baseline="0" dirty="0" err="1" smtClean="0"/>
                        <a:t>Belgrade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Szerbia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KGK, BGK,</a:t>
                      </a:r>
                      <a:r>
                        <a:rPr lang="hu-HU" sz="1600" baseline="0" dirty="0" smtClean="0"/>
                        <a:t> RKK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2685"/>
                  </a:ext>
                </a:extLst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7740352" y="3785265"/>
            <a:ext cx="50405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SH</a:t>
            </a:r>
            <a:endParaRPr lang="hu-HU" sz="1600" dirty="0"/>
          </a:p>
        </p:txBody>
      </p:sp>
      <p:sp>
        <p:nvSpPr>
          <p:cNvPr id="13" name="Tartalom helye 1"/>
          <p:cNvSpPr txBox="1">
            <a:spLocks/>
          </p:cNvSpPr>
          <p:nvPr/>
        </p:nvSpPr>
        <p:spPr>
          <a:xfrm>
            <a:off x="457201" y="6262555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sz="2000" dirty="0" err="1" smtClean="0"/>
              <a:t>Freemooverként</a:t>
            </a:r>
            <a:r>
              <a:rPr lang="hu-HU" sz="2000" dirty="0" smtClean="0"/>
              <a:t> bárhol a világon, ahol fogadnak!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Részképzés</a:t>
            </a:r>
            <a:endParaRPr lang="hu-HU" dirty="0"/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65373"/>
              </p:ext>
            </p:extLst>
          </p:nvPr>
        </p:nvGraphicFramePr>
        <p:xfrm>
          <a:off x="447989" y="2492896"/>
          <a:ext cx="8516499" cy="301507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395819">
                  <a:extLst>
                    <a:ext uri="{9D8B030D-6E8A-4147-A177-3AD203B41FA5}">
                      <a16:colId xmlns:a16="http://schemas.microsoft.com/office/drawing/2014/main" val="3706043396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672809515"/>
                    </a:ext>
                  </a:extLst>
                </a:gridCol>
              </a:tblGrid>
              <a:tr h="494739"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Közel-Kelet</a:t>
                      </a:r>
                      <a:endParaRPr lang="hu-HU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29540" algn="just">
                        <a:spcAft>
                          <a:spcPts val="0"/>
                        </a:spcAft>
                      </a:pPr>
                      <a:r>
                        <a:rPr lang="hu-HU" sz="1400" b="0" strike="sngStrike" dirty="0">
                          <a:effectLst/>
                        </a:rPr>
                        <a:t>Irak,</a:t>
                      </a:r>
                      <a:r>
                        <a:rPr lang="hu-HU" sz="1400" b="0" dirty="0">
                          <a:effectLst/>
                        </a:rPr>
                        <a:t> </a:t>
                      </a: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Irán</a:t>
                      </a:r>
                      <a:r>
                        <a:rPr lang="hu-HU" sz="1400" b="0" dirty="0" smtClean="0">
                          <a:effectLst/>
                        </a:rPr>
                        <a:t>, </a:t>
                      </a:r>
                      <a:r>
                        <a:rPr lang="hu-HU" sz="1400" b="0" strike="sngStrike" dirty="0">
                          <a:effectLst/>
                        </a:rPr>
                        <a:t>Jemen</a:t>
                      </a:r>
                      <a:r>
                        <a:rPr lang="hu-HU" sz="1400" b="0" dirty="0">
                          <a:effectLst/>
                        </a:rPr>
                        <a:t>, </a:t>
                      </a: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Jordánia</a:t>
                      </a:r>
                      <a:r>
                        <a:rPr lang="hu-HU" sz="1400" b="0" dirty="0">
                          <a:effectLst/>
                        </a:rPr>
                        <a:t>, </a:t>
                      </a:r>
                      <a:r>
                        <a:rPr lang="hu-HU" sz="1400" b="0" strike="sngStrike" dirty="0">
                          <a:effectLst/>
                        </a:rPr>
                        <a:t>Kurd terület (Irak),</a:t>
                      </a:r>
                      <a:r>
                        <a:rPr lang="hu-HU" sz="1400" b="0" dirty="0">
                          <a:effectLst/>
                        </a:rPr>
                        <a:t> </a:t>
                      </a:r>
                      <a:r>
                        <a:rPr lang="hu-HU" sz="1400" b="0" dirty="0" smtClean="0">
                          <a:effectLst/>
                        </a:rPr>
                        <a:t> </a:t>
                      </a:r>
                      <a:r>
                        <a:rPr lang="hu-H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Palesztina</a:t>
                      </a:r>
                      <a:endParaRPr lang="hu-HU" sz="14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32034"/>
                  </a:ext>
                </a:extLst>
              </a:tr>
              <a:tr h="423096"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Dél-Ázsia</a:t>
                      </a:r>
                      <a:endParaRPr lang="hu-HU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29540" algn="just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India</a:t>
                      </a:r>
                      <a:endParaRPr lang="hu-HU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07889"/>
                  </a:ext>
                </a:extLst>
              </a:tr>
              <a:tr h="473111"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Délkelet-Ázsia</a:t>
                      </a:r>
                      <a:endParaRPr lang="hu-HU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29540" algn="just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Thaiföld</a:t>
                      </a:r>
                      <a:endParaRPr lang="hu-HU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56997"/>
                  </a:ext>
                </a:extLst>
              </a:tr>
              <a:tr h="383896"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Kelet-Ázsia</a:t>
                      </a:r>
                      <a:endParaRPr lang="hu-HU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29540" algn="just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Kína</a:t>
                      </a:r>
                      <a:endParaRPr lang="hu-HU" sz="14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778991"/>
                  </a:ext>
                </a:extLst>
              </a:tr>
              <a:tr h="454187"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Kelet-Európa</a:t>
                      </a:r>
                      <a:endParaRPr lang="hu-HU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29540" algn="just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Oroszország</a:t>
                      </a:r>
                      <a:endParaRPr lang="hu-HU" sz="14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70181"/>
                  </a:ext>
                </a:extLst>
              </a:tr>
              <a:tr h="395386"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Közép-Ázsia</a:t>
                      </a:r>
                      <a:endParaRPr lang="hu-HU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29540" algn="just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Türkmenisztán</a:t>
                      </a:r>
                      <a:endParaRPr lang="hu-HU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3241"/>
                  </a:ext>
                </a:extLst>
              </a:tr>
              <a:tr h="390655"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Észak-Afrika</a:t>
                      </a:r>
                      <a:endParaRPr lang="hu-HU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29540"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Algéria</a:t>
                      </a:r>
                      <a:r>
                        <a:rPr lang="hu-HU" sz="1400" dirty="0">
                          <a:effectLst/>
                        </a:rPr>
                        <a:t>, </a:t>
                      </a: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Egyiptom</a:t>
                      </a:r>
                      <a:r>
                        <a:rPr lang="hu-HU" sz="1400" dirty="0">
                          <a:effectLst/>
                        </a:rPr>
                        <a:t>, </a:t>
                      </a: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Marokkó</a:t>
                      </a:r>
                      <a:r>
                        <a:rPr lang="hu-HU" sz="1400" dirty="0">
                          <a:effectLst/>
                        </a:rPr>
                        <a:t>, </a:t>
                      </a: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Tunézia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70762"/>
                  </a:ext>
                </a:extLst>
              </a:tr>
            </a:tbl>
          </a:graphicData>
        </a:graphic>
      </p:graphicFrame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579116"/>
            <a:ext cx="5111750" cy="4097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SH fogadó országok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0587" y="2132856"/>
            <a:ext cx="8229600" cy="387468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hu-HU" sz="2400" dirty="0" smtClean="0"/>
              <a:t>3–5 hónap időtartam (indokolt esetben lehet 12 hó)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Min. 20 kredit teljesítése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Aktív vagy passzív, de hallgatói jogviszony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Már 1. félév után pályázható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Kiutazásnál már 2. lezárt aktív félévvel rendelkezik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Ösztöndíj: havi összeg, tört hónapra félhavi kerekítés min. B2 szint nyelvvizsga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5 év </a:t>
            </a:r>
            <a:r>
              <a:rPr lang="hu-HU" sz="2400" dirty="0" err="1" smtClean="0"/>
              <a:t>Alumni</a:t>
            </a:r>
            <a:r>
              <a:rPr lang="hu-HU" sz="2400" dirty="0" smtClean="0"/>
              <a:t> tevékenység vállalása</a:t>
            </a:r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Részképzés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07674" y="1340768"/>
            <a:ext cx="8229600" cy="64807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2400" dirty="0" smtClean="0"/>
              <a:t>Ösztöndíj: havi összeg, tört hónapra félhavi kerekítés elve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Részképzés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07933"/>
              </p:ext>
            </p:extLst>
          </p:nvPr>
        </p:nvGraphicFramePr>
        <p:xfrm>
          <a:off x="447989" y="2060848"/>
          <a:ext cx="7508387" cy="3967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81458">
                  <a:extLst>
                    <a:ext uri="{9D8B030D-6E8A-4147-A177-3AD203B41FA5}">
                      <a16:colId xmlns:a16="http://schemas.microsoft.com/office/drawing/2014/main" val="4211913348"/>
                    </a:ext>
                  </a:extLst>
                </a:gridCol>
                <a:gridCol w="1726929">
                  <a:extLst>
                    <a:ext uri="{9D8B030D-6E8A-4147-A177-3AD203B41FA5}">
                      <a16:colId xmlns:a16="http://schemas.microsoft.com/office/drawing/2014/main" val="420892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Országok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Tanulmányi</a:t>
                      </a:r>
                    </a:p>
                    <a:p>
                      <a:pPr algn="ctr"/>
                      <a:r>
                        <a:rPr lang="hu-HU" dirty="0" smtClean="0"/>
                        <a:t>2018/2019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5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Magas megélhetésű országok: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Dánia, Egyesült Királyság, Finnország, Írország, </a:t>
                      </a:r>
                      <a:r>
                        <a:rPr lang="hu-HU" sz="1600" baseline="0" dirty="0" smtClean="0"/>
                        <a:t>Izland, Luxemburg, </a:t>
                      </a:r>
                      <a:r>
                        <a:rPr lang="hu-HU" sz="1600" dirty="0" smtClean="0"/>
                        <a:t>Liechtenstein, Norvégia,</a:t>
                      </a:r>
                      <a:r>
                        <a:rPr lang="hu-HU" sz="1600" baseline="0" dirty="0" smtClean="0"/>
                        <a:t> Svédország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72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Közepes megélhetésű országok:</a:t>
                      </a:r>
                    </a:p>
                    <a:p>
                      <a:r>
                        <a:rPr lang="hu-HU" sz="1600" dirty="0" smtClean="0"/>
                        <a:t>Ausztria, Belgium, Ciprus, Franciaország,</a:t>
                      </a:r>
                      <a:r>
                        <a:rPr lang="hu-HU" sz="1600" baseline="0" dirty="0" smtClean="0"/>
                        <a:t> Görögország, Hollandia, </a:t>
                      </a:r>
                      <a:r>
                        <a:rPr lang="hu-HU" sz="1600" dirty="0" smtClean="0"/>
                        <a:t>Málta, </a:t>
                      </a:r>
                      <a:r>
                        <a:rPr lang="hu-HU" sz="1600" baseline="0" dirty="0" smtClean="0"/>
                        <a:t>Németország, </a:t>
                      </a:r>
                      <a:r>
                        <a:rPr lang="hu-HU" sz="1600" dirty="0" smtClean="0"/>
                        <a:t>Olaszország, </a:t>
                      </a:r>
                      <a:r>
                        <a:rPr lang="hu-HU" sz="1600" baseline="0" dirty="0" smtClean="0"/>
                        <a:t>Portugália, Spanyolország, 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210.000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09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Alacsony</a:t>
                      </a:r>
                      <a:r>
                        <a:rPr lang="hu-HU" sz="1600" b="1" baseline="0" dirty="0" smtClean="0"/>
                        <a:t> megélhetésű országok:</a:t>
                      </a:r>
                    </a:p>
                    <a:p>
                      <a:r>
                        <a:rPr lang="hu-HU" sz="1600" dirty="0" smtClean="0"/>
                        <a:t>Bulgária, </a:t>
                      </a:r>
                      <a:r>
                        <a:rPr lang="hu-HU" sz="1600" baseline="0" dirty="0" smtClean="0"/>
                        <a:t>Csehország,</a:t>
                      </a:r>
                      <a:r>
                        <a:rPr lang="hu-HU" sz="1600" dirty="0" smtClean="0"/>
                        <a:t> Észtország, </a:t>
                      </a:r>
                      <a:r>
                        <a:rPr lang="hu-HU" sz="1600" baseline="0" dirty="0" smtClean="0"/>
                        <a:t>Horvátország, </a:t>
                      </a:r>
                      <a:r>
                        <a:rPr lang="hu-HU" sz="1600" dirty="0" smtClean="0"/>
                        <a:t>Lengyelország, Lettország, Litvánia, Macedónia,, Románia,</a:t>
                      </a:r>
                      <a:r>
                        <a:rPr lang="hu-HU" sz="1600" baseline="0" dirty="0" smtClean="0"/>
                        <a:t> Szlovákia, Szlovénia, Törökország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SH országok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350.000 Ft/hó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040493"/>
                  </a:ext>
                </a:extLst>
              </a:tr>
            </a:tbl>
          </a:graphicData>
        </a:graphic>
      </p:graphicFrame>
      <p:sp>
        <p:nvSpPr>
          <p:cNvPr id="7" name="Tartalom helye 1"/>
          <p:cNvSpPr txBox="1">
            <a:spLocks/>
          </p:cNvSpPr>
          <p:nvPr/>
        </p:nvSpPr>
        <p:spPr>
          <a:xfrm>
            <a:off x="560074" y="609329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sz="2400" dirty="0" smtClean="0"/>
              <a:t>Ösztöndíjutalás két részletben: 90%-10%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07674" y="1556792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hu-HU" sz="2400" dirty="0" smtClean="0"/>
              <a:t>Szociális kiegészítő támogatás (35.000 Ft/hó):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Hátrányos v halmozottan hátrányos hallgatóként / esélyegyenlőség okán plusz pontok az intézménybe jelentkezésnél</a:t>
            </a:r>
          </a:p>
          <a:p>
            <a:pPr lvl="1">
              <a:spcAft>
                <a:spcPts val="600"/>
              </a:spcAft>
            </a:pPr>
            <a:r>
              <a:rPr lang="hu-HU" sz="2000" dirty="0" err="1" smtClean="0"/>
              <a:t>Bursa</a:t>
            </a:r>
            <a:r>
              <a:rPr lang="hu-HU" sz="2000" dirty="0" smtClean="0"/>
              <a:t> Hungarica Ösztöndíjban részesült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Rendszeres / rendkívüli szociális ösztöndíjban részesült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HÖOK Mentorprogram kedvezményezett hallgatója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„Út a felsőoktatásba” – „Út a diplomához” kedvezményezett hallgatója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Roma Szakkollégium tagja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Szociális alapon iskolakezdő alaptámogatást kapott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A 105/2015. (IV.23.) </a:t>
            </a:r>
            <a:r>
              <a:rPr lang="hu-HU" sz="2000" dirty="0" err="1" smtClean="0"/>
              <a:t>Kormrendelet</a:t>
            </a:r>
            <a:r>
              <a:rPr lang="hu-HU" sz="2000" dirty="0" smtClean="0"/>
              <a:t> kedvezményezett település állandó lakosa</a:t>
            </a:r>
          </a:p>
          <a:p>
            <a:pPr lvl="1">
              <a:spcAft>
                <a:spcPts val="600"/>
              </a:spcAft>
            </a:pPr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Részképzés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half" idx="2"/>
          </p:nvPr>
        </p:nvSpPr>
        <p:spPr>
          <a:xfrm>
            <a:off x="1331640" y="692696"/>
            <a:ext cx="5194920" cy="553739"/>
          </a:xfrm>
        </p:spPr>
        <p:txBody>
          <a:bodyPr>
            <a:norm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Kiegészítő pályázati lehetőségek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07674" y="1412776"/>
            <a:ext cx="8229600" cy="33414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200" dirty="0" smtClean="0"/>
              <a:t>Tartós betegséggel / fogyatékossággal élők:</a:t>
            </a:r>
          </a:p>
          <a:p>
            <a:pPr lvl="1"/>
            <a:r>
              <a:rPr lang="hu-HU" sz="1900" dirty="0" smtClean="0"/>
              <a:t>Látássérült</a:t>
            </a:r>
          </a:p>
          <a:p>
            <a:pPr lvl="1"/>
            <a:r>
              <a:rPr lang="hu-HU" sz="1900" dirty="0" smtClean="0"/>
              <a:t>Mozgássérült</a:t>
            </a:r>
          </a:p>
          <a:p>
            <a:pPr lvl="1"/>
            <a:r>
              <a:rPr lang="hu-HU" sz="1900" dirty="0" smtClean="0"/>
              <a:t>Cukorbeteg</a:t>
            </a:r>
          </a:p>
          <a:p>
            <a:pPr lvl="1"/>
            <a:r>
              <a:rPr lang="hu-HU" sz="1900" dirty="0" smtClean="0"/>
              <a:t>Tej- vagy lisztérzékeny</a:t>
            </a:r>
          </a:p>
          <a:p>
            <a:pPr lvl="1"/>
            <a:r>
              <a:rPr lang="hu-HU" sz="1900" dirty="0" smtClean="0"/>
              <a:t>Fogyatékossággal él</a:t>
            </a:r>
          </a:p>
          <a:p>
            <a:pPr lvl="1"/>
            <a:r>
              <a:rPr lang="hu-HU" sz="1900" dirty="0" smtClean="0"/>
              <a:t>Betegség miatt folyamatos orvosi felügyeletre szorulnak</a:t>
            </a:r>
          </a:p>
          <a:p>
            <a:pPr lvl="1"/>
            <a:r>
              <a:rPr lang="hu-HU" sz="1900" dirty="0" smtClean="0"/>
              <a:t>Betegségükből / speciális helyzetükből fakadóan a külföldi tartózkodás során igazolható </a:t>
            </a:r>
            <a:r>
              <a:rPr lang="hu-HU" sz="2000" dirty="0" smtClean="0"/>
              <a:t>többletköltségek merülnek fel</a:t>
            </a:r>
          </a:p>
          <a:p>
            <a:pPr lvl="1">
              <a:spcAft>
                <a:spcPts val="600"/>
              </a:spcAft>
            </a:pPr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844091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Részképzés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half" idx="2"/>
          </p:nvPr>
        </p:nvSpPr>
        <p:spPr>
          <a:xfrm>
            <a:off x="1331640" y="692696"/>
            <a:ext cx="5194920" cy="553739"/>
          </a:xfrm>
        </p:spPr>
        <p:txBody>
          <a:bodyPr>
            <a:norm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Kiegészítő pályázati lehetőségek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7" name="Tartalom helye 1"/>
          <p:cNvSpPr txBox="1">
            <a:spLocks/>
          </p:cNvSpPr>
          <p:nvPr/>
        </p:nvSpPr>
        <p:spPr>
          <a:xfrm>
            <a:off x="560074" y="4920546"/>
            <a:ext cx="8229600" cy="17488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hu-HU" sz="2200" dirty="0" smtClean="0"/>
              <a:t>Támogatás maximális összege: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Enyhe betegség/fogyatékosság 40.000 Ft/hó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Közepesen súlyos betegség/fogyatékosság 80.000 Ft/hó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Súlyos betegség/fogyatékosság: 150.000 Ft/hó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988840"/>
            <a:ext cx="8229600" cy="392129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hu-HU" sz="2400" dirty="0" smtClean="0"/>
              <a:t>A hallgató keres fogadó céget, szervezetet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2–5 hónap időtartam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Min. heti 30 óra teljesítendő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Aktív hallgatói jogviszony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Ösztöndíj: havi összeg, tört hónapra félhavi kerekítés elve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Kiegészítő pályázati lehetőségek: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Szociális kiegészítő ösztöndíj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Tartósan betegek vagy fogyatékkal élők kiegészítő támogatása</a:t>
            </a:r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140235" cy="864096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 Szakmai Gyakorlat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67744" cy="11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1245</Words>
  <Application>Microsoft Office PowerPoint</Application>
  <PresentationFormat>Diavetítés a képernyőre (4:3 oldalarány)</PresentationFormat>
  <Paragraphs>244</Paragraphs>
  <Slides>20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Office-téma</vt:lpstr>
      <vt:lpstr>CaMpus Mundi  Ösztöndíj tájékoztató       Óbudai Egyetem 2018.03.</vt:lpstr>
      <vt:lpstr>Campus Mundi projekt</vt:lpstr>
      <vt:lpstr>Campus Mundi Részképzés</vt:lpstr>
      <vt:lpstr>Campus Mundi Részképzés</vt:lpstr>
      <vt:lpstr>Campus Mundi Részképzés</vt:lpstr>
      <vt:lpstr>Campus Mundi Részképzés</vt:lpstr>
      <vt:lpstr>Campus Mundi Részképzés</vt:lpstr>
      <vt:lpstr>Campus Mundi Részképzés</vt:lpstr>
      <vt:lpstr>Campus Mundi  Szakmai Gyakorlat</vt:lpstr>
      <vt:lpstr>Campus Mundi Részképzés</vt:lpstr>
      <vt:lpstr>Campus Mundi Részképzés</vt:lpstr>
      <vt:lpstr>Útiköltség támogatás SH országokba</vt:lpstr>
      <vt:lpstr>Campus Mundi</vt:lpstr>
      <vt:lpstr>Campus Mundi  pályázat benyújtása</vt:lpstr>
      <vt:lpstr>Campus Mundi  pályázat benyújtása</vt:lpstr>
      <vt:lpstr>Campus Mundi  pályázat benyújtása</vt:lpstr>
      <vt:lpstr>Campus Mundi  bírálat</vt:lpstr>
      <vt:lpstr>Campus Mundi</vt:lpstr>
      <vt:lpstr>Campus Mundi - segítők</vt:lpstr>
      <vt:lpstr>KÖSZÖNjük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160</cp:revision>
  <dcterms:created xsi:type="dcterms:W3CDTF">2014-03-03T11:13:53Z</dcterms:created>
  <dcterms:modified xsi:type="dcterms:W3CDTF">2018-03-19T09:44:19Z</dcterms:modified>
</cp:coreProperties>
</file>